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Lst>
  <p:notesMasterIdLst>
    <p:notesMasterId r:id="rId77"/>
  </p:notesMasterIdLst>
  <p:handoutMasterIdLst>
    <p:handoutMasterId r:id="rId78"/>
  </p:handoutMasterIdLst>
  <p:sldIdLst>
    <p:sldId id="919" r:id="rId9"/>
    <p:sldId id="1972" r:id="rId10"/>
    <p:sldId id="1096" r:id="rId11"/>
    <p:sldId id="1099" r:id="rId12"/>
    <p:sldId id="1095" r:id="rId13"/>
    <p:sldId id="1128" r:id="rId14"/>
    <p:sldId id="1028" r:id="rId15"/>
    <p:sldId id="2141411537" r:id="rId16"/>
    <p:sldId id="1044" r:id="rId17"/>
    <p:sldId id="1045" r:id="rId18"/>
    <p:sldId id="1970" r:id="rId19"/>
    <p:sldId id="1973" r:id="rId20"/>
    <p:sldId id="2141411532" r:id="rId21"/>
    <p:sldId id="2141411533" r:id="rId22"/>
    <p:sldId id="2141411534" r:id="rId23"/>
    <p:sldId id="2141411535" r:id="rId24"/>
    <p:sldId id="2141411521" r:id="rId25"/>
    <p:sldId id="1938" r:id="rId26"/>
    <p:sldId id="2141411524" r:id="rId27"/>
    <p:sldId id="2141411525" r:id="rId28"/>
    <p:sldId id="2141411526" r:id="rId29"/>
    <p:sldId id="2141411527" r:id="rId30"/>
    <p:sldId id="2141411529" r:id="rId31"/>
    <p:sldId id="2141411530" r:id="rId32"/>
    <p:sldId id="2141411531" r:id="rId33"/>
    <p:sldId id="2141411528" r:id="rId34"/>
    <p:sldId id="1134" r:id="rId35"/>
    <p:sldId id="1135" r:id="rId36"/>
    <p:sldId id="1136" r:id="rId37"/>
    <p:sldId id="1138" r:id="rId38"/>
    <p:sldId id="1137" r:id="rId39"/>
    <p:sldId id="1204" r:id="rId40"/>
    <p:sldId id="1046" r:id="rId41"/>
    <p:sldId id="1129" r:id="rId42"/>
    <p:sldId id="1047" r:id="rId43"/>
    <p:sldId id="1122" r:id="rId44"/>
    <p:sldId id="1004" r:id="rId45"/>
    <p:sldId id="1951" r:id="rId46"/>
    <p:sldId id="2141411538" r:id="rId47"/>
    <p:sldId id="1048" r:id="rId48"/>
    <p:sldId id="1130" r:id="rId49"/>
    <p:sldId id="1051" r:id="rId50"/>
    <p:sldId id="2141411539" r:id="rId51"/>
    <p:sldId id="1052" r:id="rId52"/>
    <p:sldId id="1127" r:id="rId53"/>
    <p:sldId id="1126" r:id="rId54"/>
    <p:sldId id="1220" r:id="rId55"/>
    <p:sldId id="1221" r:id="rId56"/>
    <p:sldId id="1222" r:id="rId57"/>
    <p:sldId id="1098" r:id="rId58"/>
    <p:sldId id="1239" r:id="rId59"/>
    <p:sldId id="1111" r:id="rId60"/>
    <p:sldId id="1112" r:id="rId61"/>
    <p:sldId id="1110" r:id="rId62"/>
    <p:sldId id="1975" r:id="rId63"/>
    <p:sldId id="1974" r:id="rId64"/>
    <p:sldId id="1240" r:id="rId65"/>
    <p:sldId id="2141411536" r:id="rId66"/>
    <p:sldId id="999" r:id="rId67"/>
    <p:sldId id="1133" r:id="rId68"/>
    <p:sldId id="1120" r:id="rId69"/>
    <p:sldId id="1105" r:id="rId70"/>
    <p:sldId id="1104" r:id="rId71"/>
    <p:sldId id="1192" r:id="rId72"/>
    <p:sldId id="1106" r:id="rId73"/>
    <p:sldId id="1107" r:id="rId74"/>
    <p:sldId id="1976" r:id="rId75"/>
    <p:sldId id="1005" r:id="rId76"/>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0" autoAdjust="0"/>
    <p:restoredTop sz="96105" autoAdjust="0"/>
  </p:normalViewPr>
  <p:slideViewPr>
    <p:cSldViewPr snapToGrid="0">
      <p:cViewPr varScale="1">
        <p:scale>
          <a:sx n="117" d="100"/>
          <a:sy n="117" d="100"/>
        </p:scale>
        <p:origin x="132" y="31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a:latin typeface="Segoe UI Light" panose="020B0502040204020203" pitchFamily="34" charset="0"/>
            </a:rPr>
            <a:t>F# is open, cross-platform, neutral, independent</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a:latin typeface="Segoe UI Light" panose="020B0502040204020203" pitchFamily="34" charset="0"/>
            </a:rPr>
            <a:t>The F# Compiler Service at the core</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a:latin typeface="Segoe UI Light" panose="020B0502040204020203" pitchFamily="34" charset="0"/>
            </a:rPr>
            <a:t>F# 6.0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a:latin typeface="Segoe UI Light" panose="020B0502040204020203" pitchFamily="34" charset="0"/>
            </a:rPr>
            <a:t>.NET Interactive Notebooks for Everywhere</a:t>
          </a: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a:latin typeface="Segoe UI Light" panose="020B0502040204020203" pitchFamily="34" charset="0"/>
            </a:rPr>
            <a:t>All F# language and tooling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a:latin typeface="Segoe UI Light" panose="020B0502040204020203" pitchFamily="34" charset="0"/>
            </a:rPr>
            <a:t>Fable for F#-to-</a:t>
          </a:r>
          <a:r>
            <a:rPr lang="en-GB" b="0" baseline="0" dirty="0" err="1">
              <a:latin typeface="Segoe UI Light" panose="020B0502040204020203" pitchFamily="34" charset="0"/>
            </a:rPr>
            <a:t>Javascript</a:t>
          </a:r>
          <a:endParaRPr lang="en-GB" b="0" baseline="0" dirty="0">
            <a:latin typeface="Segoe UI Light" panose="020B0502040204020203" pitchFamily="34" charset="0"/>
          </a:endParaRPr>
        </a:p>
        <a:p>
          <a:pPr rtl="0"/>
          <a:r>
            <a:rPr lang="en-GB" b="0" baseline="0" dirty="0">
              <a:latin typeface="Segoe UI Light" panose="020B0502040204020203" pitchFamily="34" charset="0"/>
            </a:rPr>
            <a:t>SAFE for F# </a:t>
          </a:r>
          <a:r>
            <a:rPr lang="en-GB" b="0" baseline="0" dirty="0" err="1">
              <a:latin typeface="Segoe UI Light" panose="020B0502040204020203" pitchFamily="34" charset="0"/>
            </a:rPr>
            <a:t>fullstack</a:t>
          </a:r>
          <a:endParaRPr lang="en-GB" b="0" baseline="0" dirty="0">
            <a:latin typeface="Segoe UI Light" panose="020B0502040204020203" pitchFamily="34" charset="0"/>
          </a:endParaRP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baseline="0" dirty="0">
              <a:latin typeface="Segoe UI Light" panose="020B0502040204020203" pitchFamily="34" charset="0"/>
            </a:rPr>
            <a:t>The F# community is very “self-empowered”</a:t>
          </a:r>
        </a:p>
        <a:p>
          <a:r>
            <a:rPr lang="en-GB" b="0" u="none" baseline="0" dirty="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a:latin typeface="Segoe UI Light" panose="020B0502040204020203" pitchFamily="34" charset="0"/>
            </a:rPr>
            <a:t>Visual Studio Code for Everywhere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dirty="0">
              <a:latin typeface="Segoe UI Light" panose="020B0502040204020203" pitchFamily="34" charset="0"/>
            </a:rPr>
            <a:t>Visual Studio for Windows, Mac</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F9C49516-F04E-4DAA-A42D-5A1C723519AB}" type="presOf" srcId="{83D561A4-503F-45B2-B21E-B4C0A921F900}" destId="{B3DBAB2C-2BCB-4EFA-8EF8-288AFF90DBD0}" srcOrd="1" destOrd="0" presId="urn:microsoft.com/office/officeart/2005/8/layout/venn1"/>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39F7FCAA-B52D-4153-8880-BC4D0BB4376C}"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All F# language and tooling is accepting contributions</a:t>
          </a:r>
          <a:endParaRPr lang="en-GB" sz="2200" b="0" u="none" kern="1200" dirty="0"/>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baseline="0" dirty="0">
              <a:latin typeface="Segoe UI Light" panose="020B0502040204020203" pitchFamily="34" charset="0"/>
            </a:rPr>
            <a:t>The F# community is very “self-empowered”</a:t>
          </a:r>
        </a:p>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fsharp.org</a:t>
          </a:r>
          <a:endParaRPr lang="en-GB" sz="2200" b="0" u="none" kern="1200" dirty="0"/>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latin typeface="Segoe UI Light" panose="020B0502040204020203" pitchFamily="34" charset="0"/>
            </a:rPr>
            <a:t>Visual Studio for Windows, Mac</a:t>
          </a:r>
          <a:endParaRPr lang="en-GB" sz="2200" b="0" u="none" kern="1200" dirty="0"/>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kern="1200" dirty="0">
              <a:latin typeface="Segoe UI Light" panose="020B0502040204020203" pitchFamily="34" charset="0"/>
            </a:rPr>
            <a:t>Visual Studio Code for Everywhere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.NET Interactive Notebooks for Everywhere</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The F# Compiler Service at the core</a:t>
          </a:r>
          <a:endParaRPr lang="en-GB" sz="2200" kern="1200" dirty="0"/>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Fable for F#-to-</a:t>
          </a:r>
          <a:r>
            <a:rPr lang="en-GB" sz="2200" b="0" kern="1200" baseline="0" dirty="0" err="1">
              <a:latin typeface="Segoe UI Light" panose="020B0502040204020203" pitchFamily="34" charset="0"/>
            </a:rPr>
            <a:t>Javascript</a:t>
          </a:r>
          <a:endParaRPr lang="en-GB" sz="2200" b="0" kern="1200" baseline="0" dirty="0">
            <a:latin typeface="Segoe UI Light" panose="020B0502040204020203" pitchFamily="34" charset="0"/>
          </a:endParaRPr>
        </a:p>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SAFE for F# </a:t>
          </a:r>
          <a:r>
            <a:rPr lang="en-GB" sz="2200" b="0" kern="1200" baseline="0" dirty="0" err="1">
              <a:latin typeface="Segoe UI Light" panose="020B0502040204020203" pitchFamily="34" charset="0"/>
            </a:rPr>
            <a:t>fullstack</a:t>
          </a:r>
          <a:endParaRPr lang="en-GB" sz="2200" b="0" kern="1200" baseline="0" dirty="0">
            <a:latin typeface="Segoe UI Light" panose="020B05020402040202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6.0 now complete!</a:t>
          </a:r>
          <a:endParaRPr lang="en-GB" sz="2200" kern="1200" dirty="0">
            <a:latin typeface="Segoe UI Light" panose="020B05020402040202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Dynamically Typed</a:t>
          </a:r>
        </a:p>
      </dsp:txBody>
      <dsp:txXfrm>
        <a:off x="4562636" y="668466"/>
        <a:ext cx="2857068" cy="36255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11/10/2021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13</a:t>
            </a:fld>
            <a:endParaRPr lang="en-US"/>
          </a:p>
        </p:txBody>
      </p:sp>
    </p:spTree>
    <p:extLst>
      <p:ext uri="{BB962C8B-B14F-4D97-AF65-F5344CB8AC3E}">
        <p14:creationId xmlns:p14="http://schemas.microsoft.com/office/powerpoint/2010/main" val="177500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24</a:t>
            </a:fld>
            <a:endParaRPr lang="en-US"/>
          </a:p>
        </p:txBody>
      </p:sp>
    </p:spTree>
    <p:extLst>
      <p:ext uri="{BB962C8B-B14F-4D97-AF65-F5344CB8AC3E}">
        <p14:creationId xmlns:p14="http://schemas.microsoft.com/office/powerpoint/2010/main" val="90742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25</a:t>
            </a:fld>
            <a:endParaRPr lang="en-US"/>
          </a:p>
        </p:txBody>
      </p:sp>
    </p:spTree>
    <p:extLst>
      <p:ext uri="{BB962C8B-B14F-4D97-AF65-F5344CB8AC3E}">
        <p14:creationId xmlns:p14="http://schemas.microsoft.com/office/powerpoint/2010/main" val="51331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26</a:t>
            </a:fld>
            <a:endParaRPr lang="en-US"/>
          </a:p>
        </p:txBody>
      </p:sp>
    </p:spTree>
    <p:extLst>
      <p:ext uri="{BB962C8B-B14F-4D97-AF65-F5344CB8AC3E}">
        <p14:creationId xmlns:p14="http://schemas.microsoft.com/office/powerpoint/2010/main" val="342722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WebSharper also includes an excellent JavaScript compiler for F#</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15</a:t>
            </a:fld>
            <a:endParaRPr lang="en-US"/>
          </a:p>
        </p:txBody>
      </p:sp>
    </p:spTree>
    <p:extLst>
      <p:ext uri="{BB962C8B-B14F-4D97-AF65-F5344CB8AC3E}">
        <p14:creationId xmlns:p14="http://schemas.microsoft.com/office/powerpoint/2010/main" val="269670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a:gradFill>
                  <a:gsLst>
                    <a:gs pos="0">
                      <a:schemeClr val="tx1"/>
                    </a:gs>
                    <a:gs pos="86000">
                      <a:schemeClr val="tx1"/>
                    </a:gs>
                  </a:gsLst>
                  <a:lin ang="5400000" scaled="0"/>
                </a:gradFill>
                <a:latin typeface="Segoe Light" pitchFamily="34" charset="0"/>
              </a:rPr>
              <a:t>NOTE: other excellent full-stack options exist, including “</a:t>
            </a:r>
            <a:r>
              <a:rPr lang="en-GB" sz="900" err="1">
                <a:gradFill>
                  <a:gsLst>
                    <a:gs pos="0">
                      <a:schemeClr val="tx1"/>
                    </a:gs>
                    <a:gs pos="86000">
                      <a:schemeClr val="tx1"/>
                    </a:gs>
                  </a:gsLst>
                  <a:lin ang="5400000" scaled="0"/>
                </a:gradFill>
                <a:latin typeface="Segoe Light" pitchFamily="34" charset="0"/>
              </a:rPr>
              <a:t>WebSharper</a:t>
            </a:r>
            <a:r>
              <a:rPr lang="en-GB" sz="900">
                <a:gradFill>
                  <a:gsLst>
                    <a:gs pos="0">
                      <a:schemeClr val="tx1"/>
                    </a:gs>
                    <a:gs pos="86000">
                      <a:schemeClr val="tx1"/>
                    </a:gs>
                  </a:gsLst>
                  <a:lin ang="5400000" scaled="0"/>
                </a:gradFill>
                <a:latin typeface="Segoe Light" pitchFamily="34" charset="0"/>
              </a:rPr>
              <a:t>”</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16</a:t>
            </a:fld>
            <a:endParaRPr lang="en-US"/>
          </a:p>
        </p:txBody>
      </p:sp>
    </p:spTree>
    <p:extLst>
      <p:ext uri="{BB962C8B-B14F-4D97-AF65-F5344CB8AC3E}">
        <p14:creationId xmlns:p14="http://schemas.microsoft.com/office/powerpoint/2010/main" val="319220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18</a:t>
            </a:fld>
            <a:endParaRPr lang="en-US"/>
          </a:p>
        </p:txBody>
      </p:sp>
    </p:spTree>
    <p:extLst>
      <p:ext uri="{BB962C8B-B14F-4D97-AF65-F5344CB8AC3E}">
        <p14:creationId xmlns:p14="http://schemas.microsoft.com/office/powerpoint/2010/main" val="189453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19</a:t>
            </a:fld>
            <a:endParaRPr lang="en-US"/>
          </a:p>
        </p:txBody>
      </p:sp>
    </p:spTree>
    <p:extLst>
      <p:ext uri="{BB962C8B-B14F-4D97-AF65-F5344CB8AC3E}">
        <p14:creationId xmlns:p14="http://schemas.microsoft.com/office/powerpoint/2010/main" val="129317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20</a:t>
            </a:fld>
            <a:endParaRPr lang="en-US"/>
          </a:p>
        </p:txBody>
      </p:sp>
    </p:spTree>
    <p:extLst>
      <p:ext uri="{BB962C8B-B14F-4D97-AF65-F5344CB8AC3E}">
        <p14:creationId xmlns:p14="http://schemas.microsoft.com/office/powerpoint/2010/main" val="13501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21</a:t>
            </a:fld>
            <a:endParaRPr lang="en-US"/>
          </a:p>
        </p:txBody>
      </p:sp>
    </p:spTree>
    <p:extLst>
      <p:ext uri="{BB962C8B-B14F-4D97-AF65-F5344CB8AC3E}">
        <p14:creationId xmlns:p14="http://schemas.microsoft.com/office/powerpoint/2010/main" val="167111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22</a:t>
            </a:fld>
            <a:endParaRPr lang="en-US"/>
          </a:p>
        </p:txBody>
      </p:sp>
    </p:spTree>
    <p:extLst>
      <p:ext uri="{BB962C8B-B14F-4D97-AF65-F5344CB8AC3E}">
        <p14:creationId xmlns:p14="http://schemas.microsoft.com/office/powerpoint/2010/main" val="301607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23</a:t>
            </a:fld>
            <a:endParaRPr lang="en-US"/>
          </a:p>
        </p:txBody>
      </p:sp>
    </p:spTree>
    <p:extLst>
      <p:ext uri="{BB962C8B-B14F-4D97-AF65-F5344CB8AC3E}">
        <p14:creationId xmlns:p14="http://schemas.microsoft.com/office/powerpoint/2010/main" val="1784579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34712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86295963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10/11/2021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4.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2.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1.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6.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theme" Target="../theme/theme7.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image" Target="../media/image2.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image" Target="../media/image1.png"/><Relationship Id="rId5" Type="http://schemas.openxmlformats.org/officeDocument/2006/relationships/slideLayout" Target="../slideLayouts/slideLayout93.xml"/><Relationship Id="rId10" Type="http://schemas.openxmlformats.org/officeDocument/2006/relationships/theme" Target="../theme/theme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965"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10/11/2021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964" r:id="rId25"/>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10/11/2021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fsharp.org/history"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otnet/interactive" TargetMode="External"/><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hyperlink" Target="http://www.dot.net/ml"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fsharp/fslang-design/tree/master/FSharp-5.0"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devblogs.microsoft.com/dotnet/whats-new-in-fsharp-6/"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dotnet.microsoft.com/learn/fsharp" TargetMode="External"/><Relationship Id="rId2" Type="http://schemas.openxmlformats.org/officeDocument/2006/relationships/hyperlink" Target="https://fsharp.org/" TargetMode="External"/><Relationship Id="rId1" Type="http://schemas.openxmlformats.org/officeDocument/2006/relationships/slideLayout" Target="../slideLayouts/slideLayout8.xml"/><Relationship Id="rId4" Type="http://schemas.openxmlformats.org/officeDocument/2006/relationships/hyperlink" Target="https://www.youtube.com/watch?v=e2J9PGC-K1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hyperlink" Target="https://fsprojects.github.io/FSharp.Data/images/json.gif"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sym typeface="Wingdings" pitchFamily="2" charset="2"/>
              </a:rPr>
              <a:t>The F</a:t>
            </a:r>
            <a:r>
              <a:rPr lang="en-GB" sz="5400">
                <a:sym typeface="Wingdings" pitchFamily="2" charset="2"/>
              </a:rPr>
              <a:t># Path to </a:t>
            </a:r>
            <a:r>
              <a:rPr lang="en-GB" sz="5400" dirty="0">
                <a:sym typeface="Wingdings" pitchFamily="2" charset="2"/>
              </a:rPr>
              <a:t>Relaxation</a:t>
            </a:r>
          </a:p>
        </p:txBody>
      </p:sp>
      <p:sp>
        <p:nvSpPr>
          <p:cNvPr id="2" name="Text Placeholder 1"/>
          <p:cNvSpPr>
            <a:spLocks noGrp="1"/>
          </p:cNvSpPr>
          <p:nvPr>
            <p:ph type="body" sz="quarter" idx="11"/>
          </p:nvPr>
        </p:nvSpPr>
        <p:spPr>
          <a:xfrm>
            <a:off x="510988" y="3780065"/>
            <a:ext cx="7735707" cy="1733230"/>
          </a:xfrm>
        </p:spPr>
        <p:txBody>
          <a:bodyPr>
            <a:normAutofit/>
          </a:bodyPr>
          <a:lstStyle/>
          <a:p>
            <a:r>
              <a:rPr lang="en-GB" sz="2400" dirty="0"/>
              <a:t>Don Syme |&gt; @dsymetweets</a:t>
            </a:r>
          </a:p>
          <a:p>
            <a:r>
              <a:rPr lang="en-GB" sz="2400"/>
              <a:t>Principal Researcher</a:t>
            </a:r>
            <a:r>
              <a:rPr lang="en-GB" sz="2400" dirty="0"/>
              <a:t>, Microsoft</a:t>
            </a:r>
          </a:p>
          <a:p>
            <a:endParaRPr lang="en-GB" sz="2400" dirty="0"/>
          </a:p>
          <a:p>
            <a:r>
              <a:rPr lang="en-GB" sz="2400" dirty="0" err="1"/>
              <a:t>CodeMotion</a:t>
            </a:r>
            <a:r>
              <a:rPr lang="en-GB" sz="2400" dirty="0"/>
              <a:t> Italian Edition 2021</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4210383"/>
          </a:xfrm>
        </p:spPr>
        <p:txBody>
          <a:bodyPr/>
          <a:lstStyle/>
          <a:p>
            <a:r>
              <a:rPr lang="en-GB" sz="4000" dirty="0">
                <a:latin typeface="Segoe UI Light" panose="020B0502040204020203" pitchFamily="34" charset="0"/>
                <a:cs typeface="Segoe UI Light" panose="020B0502040204020203" pitchFamily="34" charset="0"/>
              </a:rPr>
              <a:t>The F# Approach (also Scala, Swift,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200" b="1" dirty="0">
                <a:latin typeface="Segoe UI Light" panose="020B0502040204020203" pitchFamily="34" charset="0"/>
                <a:cs typeface="Segoe UI Light" panose="020B0502040204020203" pitchFamily="34" charset="0"/>
              </a:rPr>
              <a:t>Embrace industry-standard </a:t>
            </a: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influence them.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Design for </a:t>
            </a: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end-to-end interop</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Compromise</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where needed.</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44" y="1275332"/>
            <a:ext cx="11176000" cy="3323987"/>
          </a:xfrm>
        </p:spPr>
        <p:txBody>
          <a:bodyPr/>
          <a:lstStyle/>
          <a:p>
            <a:r>
              <a:rPr lang="en-GB" sz="4800" dirty="0">
                <a:latin typeface="Segoe UI Light" panose="020B0502040204020203" pitchFamily="34" charset="0"/>
              </a:rPr>
              <a:t>For more!</a:t>
            </a:r>
            <a:br>
              <a:rPr lang="en-GB" sz="4800" dirty="0">
                <a:latin typeface="Segoe UI Light" panose="020B0502040204020203" pitchFamily="34" charset="0"/>
              </a:rPr>
            </a:br>
            <a:br>
              <a:rPr lang="en-GB" sz="4800" dirty="0">
                <a:latin typeface="Segoe UI Light" panose="020B0502040204020203" pitchFamily="34" charset="0"/>
              </a:rPr>
            </a:br>
            <a:r>
              <a:rPr lang="en-GB" sz="4800" dirty="0">
                <a:latin typeface="Segoe UI Light" panose="020B0502040204020203" pitchFamily="34" charset="0"/>
              </a:rPr>
              <a:t>The Early History of F# - HOPL IV (2021)</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hlinkClick r:id="rId2"/>
              </a:rPr>
              <a:t>fsharp.org/history</a:t>
            </a:r>
            <a:r>
              <a:rPr lang="en-GB" sz="4000" dirty="0">
                <a:latin typeface="Segoe UI Light" panose="020B0502040204020203" pitchFamily="34" charset="0"/>
              </a:rPr>
              <a:t> </a:t>
            </a:r>
          </a:p>
        </p:txBody>
      </p:sp>
    </p:spTree>
    <p:extLst>
      <p:ext uri="{BB962C8B-B14F-4D97-AF65-F5344CB8AC3E}">
        <p14:creationId xmlns:p14="http://schemas.microsoft.com/office/powerpoint/2010/main" val="108580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a:latin typeface="Segoe UI Light" panose="020B0502040204020203" pitchFamily="34" charset="0"/>
                <a:ea typeface="Segoe UI Emoji" panose="020B0502040204020203" pitchFamily="34" charset="0"/>
                <a:cs typeface="Segoe UI Light" panose="020B0502040204020203" pitchFamily="34" charset="0"/>
              </a:rPr>
              <a:t>Roll forward to today!</a:t>
            </a:r>
          </a:p>
        </p:txBody>
      </p:sp>
    </p:spTree>
    <p:extLst>
      <p:ext uri="{BB962C8B-B14F-4D97-AF65-F5344CB8AC3E}">
        <p14:creationId xmlns:p14="http://schemas.microsoft.com/office/powerpoint/2010/main" val="15090326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a:latin typeface="Consolas" panose="020B0609020204030204" pitchFamily="49" charset="0"/>
                <a:cs typeface="Consolas" panose="020B0609020204030204" pitchFamily="49" charset="0"/>
              </a:rPr>
              <a:t>dotnet new -lang F#</a:t>
            </a:r>
            <a:br>
              <a:rPr lang="en-GB" sz="2800">
                <a:latin typeface="Consolas" panose="020B0609020204030204" pitchFamily="49" charset="0"/>
                <a:cs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build</a:t>
            </a:r>
            <a:br>
              <a:rPr lang="en-GB" sz="2800">
                <a:latin typeface="Consolas" panose="020B0609020204030204" pitchFamily="49" charset="0"/>
                <a:cs typeface="Consolas" panose="020B0609020204030204" pitchFamily="49" charset="0"/>
              </a:rPr>
            </a:br>
            <a:endParaRPr lang="en-US"/>
          </a:p>
        </p:txBody>
      </p:sp>
      <p:sp>
        <p:nvSpPr>
          <p:cNvPr id="4" name="Speech Bubble: Rectangle 3">
            <a:extLst>
              <a:ext uri="{FF2B5EF4-FFF2-40B4-BE49-F238E27FC236}">
                <a16:creationId xmlns:a16="http://schemas.microsoft.com/office/drawing/2014/main" id="{C155D8C8-50D3-4773-81CF-BB67E845A27D}"/>
              </a:ext>
            </a:extLst>
          </p:cNvPr>
          <p:cNvSpPr/>
          <p:nvPr/>
        </p:nvSpPr>
        <p:spPr bwMode="auto">
          <a:xfrm>
            <a:off x="838200" y="3722032"/>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F# tools are part of the .NET SDK, available </a:t>
            </a:r>
            <a:r>
              <a:rPr lang="en-GB" sz="3600" u="sng">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everywhere</a:t>
            </a:r>
            <a:endParaRPr lang="en-GB" u="sng">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27943573-C4C0-4430-AAC6-631EE4E1D805}"/>
              </a:ext>
            </a:extLst>
          </p:cNvPr>
          <p:cNvGrpSpPr/>
          <p:nvPr/>
        </p:nvGrpSpPr>
        <p:grpSpPr>
          <a:xfrm>
            <a:off x="8343676" y="3722032"/>
            <a:ext cx="2067359" cy="2556383"/>
            <a:chOff x="8020947" y="2393302"/>
            <a:chExt cx="2067359" cy="2556383"/>
          </a:xfrm>
        </p:grpSpPr>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8020948" y="2393302"/>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A84DA3-E305-4178-AEAE-B4E0352554E4}"/>
                </a:ext>
              </a:extLst>
            </p:cNvPr>
            <p:cNvSpPr txBox="1"/>
            <p:nvPr/>
          </p:nvSpPr>
          <p:spPr>
            <a:xfrm>
              <a:off x="8020947" y="4580353"/>
              <a:ext cx="2067359" cy="369332"/>
            </a:xfrm>
            <a:prstGeom prst="rect">
              <a:avLst/>
            </a:prstGeom>
            <a:noFill/>
          </p:spPr>
          <p:txBody>
            <a:bodyPr wrap="square">
              <a:spAutoFit/>
            </a:bodyPr>
            <a:lstStyle/>
            <a:p>
              <a:pPr algn="ctr"/>
              <a:r>
                <a:rPr lang="en-GB" sz="1800">
                  <a:latin typeface="Open Sans" panose="020B0606030504020204" pitchFamily="34" charset="0"/>
                  <a:ea typeface="Open Sans" panose="020B0606030504020204" pitchFamily="34" charset="0"/>
                  <a:cs typeface="Open Sans" panose="020B0606030504020204" pitchFamily="34" charset="0"/>
                </a:rPr>
                <a:t>www.dot.net</a:t>
              </a:r>
            </a:p>
          </p:txBody>
        </p:sp>
      </p:grpSp>
    </p:spTree>
    <p:extLst>
      <p:ext uri="{BB962C8B-B14F-4D97-AF65-F5344CB8AC3E}">
        <p14:creationId xmlns:p14="http://schemas.microsoft.com/office/powerpoint/2010/main" val="233838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"giraffe-template::*"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giraffe</a:t>
            </a:r>
            <a:endParaRPr lang="en-US"/>
          </a:p>
        </p:txBody>
      </p:sp>
      <p:grpSp>
        <p:nvGrpSpPr>
          <p:cNvPr id="5" name="Group 4">
            <a:extLst>
              <a:ext uri="{FF2B5EF4-FFF2-40B4-BE49-F238E27FC236}">
                <a16:creationId xmlns:a16="http://schemas.microsoft.com/office/drawing/2014/main" id="{3E91B883-DC50-4480-A9FF-239D8546BED4}"/>
              </a:ext>
            </a:extLst>
          </p:cNvPr>
          <p:cNvGrpSpPr/>
          <p:nvPr/>
        </p:nvGrpSpPr>
        <p:grpSpPr>
          <a:xfrm>
            <a:off x="7982362" y="2821540"/>
            <a:ext cx="3168154" cy="3039383"/>
            <a:chOff x="7744157" y="2476500"/>
            <a:chExt cx="3168154" cy="3039383"/>
          </a:xfrm>
        </p:grpSpPr>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734"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7744157" y="4346332"/>
              <a:ext cx="3168154" cy="1169551"/>
            </a:xfrm>
            <a:prstGeom prst="rect">
              <a:avLst/>
            </a:prstGeom>
          </p:spPr>
          <p:txBody>
            <a:bodyPr wrap="square">
              <a:spAutoFit/>
            </a:bodyPr>
            <a:lstStyle/>
            <a:p>
              <a:pPr algn="ctr"/>
              <a: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t>A functional ASP.NET Core micro web framework for building rich web applications.</a:t>
              </a: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r>
                <a:rPr lang="en-GB" sz="1400">
                  <a:latin typeface="Open Sans" panose="020B0606030504020204" pitchFamily="34" charset="0"/>
                  <a:ea typeface="Open Sans" panose="020B0606030504020204" pitchFamily="34" charset="0"/>
                  <a:cs typeface="Open Sans" panose="020B0606030504020204" pitchFamily="34" charset="0"/>
                  <a:hlinkClick r:id="rId3"/>
                </a:rPr>
                <a:t>github.com/giraffe-</a:t>
              </a:r>
              <a:r>
                <a:rPr lang="en-GB" sz="1400" err="1">
                  <a:latin typeface="Open Sans" panose="020B0606030504020204" pitchFamily="34" charset="0"/>
                  <a:ea typeface="Open Sans" panose="020B0606030504020204" pitchFamily="34" charset="0"/>
                  <a:cs typeface="Open Sans" panose="020B0606030504020204" pitchFamily="34" charset="0"/>
                  <a:hlinkClick r:id="rId3"/>
                </a:rPr>
                <a:t>fsharp</a:t>
              </a:r>
              <a:r>
                <a:rPr lang="en-GB" sz="1400">
                  <a:latin typeface="Open Sans" panose="020B0606030504020204" pitchFamily="34" charset="0"/>
                  <a:ea typeface="Open Sans" panose="020B0606030504020204" pitchFamily="34" charset="0"/>
                  <a:cs typeface="Open Sans" panose="020B0606030504020204" pitchFamily="34" charset="0"/>
                  <a:hlinkClick r:id="rId3"/>
                </a:rPr>
                <a:t>/Giraffe</a:t>
              </a:r>
              <a:r>
                <a:rPr lang="en-GB" sz="1400">
                  <a:latin typeface="Open Sans" panose="020B0606030504020204" pitchFamily="34" charset="0"/>
                  <a:ea typeface="Open Sans" panose="020B0606030504020204" pitchFamily="34" charset="0"/>
                  <a:cs typeface="Open Sans" panose="020B0606030504020204" pitchFamily="34" charset="0"/>
                </a:rPr>
                <a:t> </a:t>
              </a:r>
            </a:p>
          </p:txBody>
        </p:sp>
      </p:gr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838200" y="3932137"/>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High perf, functional  server-side programming</a:t>
            </a:r>
            <a:endParaRPr lang="en-GB" u="sng">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frontend (JavaScript)</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Fable.Template</a:t>
            </a:r>
            <a:r>
              <a:rPr lang="en-GB" sz="2800">
                <a:latin typeface="Consolas" panose="020B0609020204030204" pitchFamily="49" charset="0"/>
              </a:rPr>
              <a:t>::*"</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fable</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install</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start</a:t>
            </a:r>
            <a:endParaRPr lang="en-US"/>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838200" y="4186271"/>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You can use F# as a JavaScript language</a:t>
            </a:r>
            <a:endParaRPr lang="en-GB" sz="1600">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893" y="4001294"/>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3FE7C-2EE5-43C9-BA3C-2336C38725B1}"/>
              </a:ext>
            </a:extLst>
          </p:cNvPr>
          <p:cNvSpPr txBox="1"/>
          <p:nvPr/>
        </p:nvSpPr>
        <p:spPr>
          <a:xfrm>
            <a:off x="8314321" y="5724630"/>
            <a:ext cx="1956950" cy="369332"/>
          </a:xfrm>
          <a:prstGeom prst="rect">
            <a:avLst/>
          </a:prstGeom>
          <a:noFill/>
        </p:spPr>
        <p:txBody>
          <a:bodyPr wrap="square">
            <a:spAutoFit/>
          </a:bodyPr>
          <a:lstStyle/>
          <a:p>
            <a:pPr algn="ctr"/>
            <a:r>
              <a:rPr lang="en-US"/>
              <a:t>fable.io</a:t>
            </a:r>
          </a:p>
        </p:txBody>
      </p:sp>
    </p:spTree>
    <p:extLst>
      <p:ext uri="{BB962C8B-B14F-4D97-AF65-F5344CB8AC3E}">
        <p14:creationId xmlns:p14="http://schemas.microsoft.com/office/powerpoint/2010/main" val="10879241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full stack with SAFE</a:t>
            </a:r>
          </a:p>
        </p:txBody>
      </p:sp>
      <p:sp>
        <p:nvSpPr>
          <p:cNvPr id="7" name="Content Placeholder 6">
            <a:extLst>
              <a:ext uri="{FF2B5EF4-FFF2-40B4-BE49-F238E27FC236}">
                <a16:creationId xmlns:a16="http://schemas.microsoft.com/office/drawing/2014/main" id="{DA77ED8F-3735-447C-B060-3AEB46F86B1B}"/>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SAFE.Template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SAFE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tool restore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run</a:t>
            </a:r>
            <a:endParaRPr lang="en-US"/>
          </a:p>
        </p:txBody>
      </p:sp>
      <p:grpSp>
        <p:nvGrpSpPr>
          <p:cNvPr id="5" name="Group 4">
            <a:extLst>
              <a:ext uri="{FF2B5EF4-FFF2-40B4-BE49-F238E27FC236}">
                <a16:creationId xmlns:a16="http://schemas.microsoft.com/office/drawing/2014/main" id="{ABD047D3-E56E-409F-BEC2-11C2C0DFCA68}"/>
              </a:ext>
            </a:extLst>
          </p:cNvPr>
          <p:cNvGrpSpPr/>
          <p:nvPr/>
        </p:nvGrpSpPr>
        <p:grpSpPr>
          <a:xfrm>
            <a:off x="588733" y="4462199"/>
            <a:ext cx="11321895" cy="1714764"/>
            <a:chOff x="1003692" y="4462199"/>
            <a:chExt cx="11321895" cy="1714764"/>
          </a:xfrm>
        </p:grpSpPr>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316" y="4793388"/>
              <a:ext cx="1565542" cy="1154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300" y="4571256"/>
              <a:ext cx="1483754" cy="1483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8952402" y="4872333"/>
              <a:ext cx="490840" cy="830997"/>
            </a:xfrm>
            <a:prstGeom prst="rect">
              <a:avLst/>
            </a:prstGeom>
            <a:noFill/>
          </p:spPr>
          <p:txBody>
            <a:bodyPr wrap="none" rtlCol="0">
              <a:spAutoFit/>
            </a:bodyPr>
            <a:lstStyle/>
            <a:p>
              <a:r>
                <a:rPr lang="en-GB" sz="480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4021115" y="4884403"/>
              <a:ext cx="490840" cy="830997"/>
            </a:xfrm>
            <a:prstGeom prst="rect">
              <a:avLst/>
            </a:prstGeom>
            <a:noFill/>
          </p:spPr>
          <p:txBody>
            <a:bodyPr wrap="none" rtlCol="0">
              <a:spAutoFit/>
            </a:bodyPr>
            <a:lstStyle/>
            <a:p>
              <a:r>
                <a:rPr lang="en-GB" sz="480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692" y="4462199"/>
              <a:ext cx="2543175" cy="1485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4DB21D-C593-4D75-A016-69F6615D5FA9}"/>
                </a:ext>
              </a:extLst>
            </p:cNvPr>
            <p:cNvSpPr txBox="1"/>
            <p:nvPr/>
          </p:nvSpPr>
          <p:spPr>
            <a:xfrm>
              <a:off x="6448265" y="4884403"/>
              <a:ext cx="490840" cy="830997"/>
            </a:xfrm>
            <a:prstGeom prst="rect">
              <a:avLst/>
            </a:prstGeom>
            <a:noFill/>
          </p:spPr>
          <p:txBody>
            <a:bodyPr wrap="none" rtlCol="0">
              <a:spAutoFit/>
            </a:bodyPr>
            <a:lstStyle/>
            <a:p>
              <a:r>
                <a:rPr lang="en-GB" sz="4800"/>
                <a:t>+</a:t>
              </a:r>
            </a:p>
          </p:txBody>
        </p:sp>
        <p:pic>
          <p:nvPicPr>
            <p:cNvPr id="1026" name="Picture 2" descr="A picture containing logo&#10;&#10;Description automatically generated">
              <a:extLst>
                <a:ext uri="{FF2B5EF4-FFF2-40B4-BE49-F238E27FC236}">
                  <a16:creationId xmlns:a16="http://schemas.microsoft.com/office/drawing/2014/main" id="{F4F23AB8-6D33-491F-9B35-2F16BE9E6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822" y="4525696"/>
              <a:ext cx="3127765" cy="1651267"/>
            </a:xfrm>
            <a:prstGeom prst="rect">
              <a:avLst/>
            </a:prstGeom>
            <a:noFill/>
          </p:spPr>
        </p:pic>
      </p:grpSp>
    </p:spTree>
    <p:extLst>
      <p:ext uri="{BB962C8B-B14F-4D97-AF65-F5344CB8AC3E}">
        <p14:creationId xmlns:p14="http://schemas.microsoft.com/office/powerpoint/2010/main" val="15839489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02F3-77DB-4EBB-BB5E-749721E274CA}"/>
              </a:ext>
            </a:extLst>
          </p:cNvPr>
          <p:cNvSpPr>
            <a:spLocks noGrp="1"/>
          </p:cNvSpPr>
          <p:nvPr>
            <p:ph type="title"/>
          </p:nvPr>
        </p:nvSpPr>
        <p:spPr/>
        <p:txBody>
          <a:bodyPr/>
          <a:lstStyle/>
          <a:p>
            <a:r>
              <a:rPr lang="en-US"/>
              <a:t>F# for data science &amp; ML</a:t>
            </a:r>
          </a:p>
        </p:txBody>
      </p:sp>
      <p:sp>
        <p:nvSpPr>
          <p:cNvPr id="20" name="Content Placeholder 19">
            <a:extLst>
              <a:ext uri="{FF2B5EF4-FFF2-40B4-BE49-F238E27FC236}">
                <a16:creationId xmlns:a16="http://schemas.microsoft.com/office/drawing/2014/main" id="{376D2013-9B73-4E75-9971-4261C3765E73}"/>
              </a:ext>
            </a:extLst>
          </p:cNvPr>
          <p:cNvSpPr>
            <a:spLocks noGrp="1"/>
          </p:cNvSpPr>
          <p:nvPr>
            <p:ph idx="1"/>
          </p:nvPr>
        </p:nvSpPr>
        <p:spPr>
          <a:xfrm>
            <a:off x="5454732" y="1537168"/>
            <a:ext cx="7109361" cy="4351338"/>
          </a:xfrm>
        </p:spPr>
        <p:txBody>
          <a:bodyPr>
            <a:normAutofit/>
          </a:bodyPr>
          <a:lstStyle/>
          <a:p>
            <a:r>
              <a:rPr lang="nn-NO" sz="2400"/>
              <a:t>#r "nuget:Microsoft.ML,1.4.0"</a:t>
            </a:r>
          </a:p>
          <a:p>
            <a:r>
              <a:rPr lang="nn-NO" sz="2400"/>
              <a:t>#r "nuget:Microsoft.ML.AutoML,0.16.0"</a:t>
            </a:r>
            <a:endParaRPr lang="en-US" sz="2400"/>
          </a:p>
        </p:txBody>
      </p:sp>
      <p:pic>
        <p:nvPicPr>
          <p:cNvPr id="7" name="Picture 6" descr="A picture containing text&#10;&#10;Description automatically generated">
            <a:extLst>
              <a:ext uri="{FF2B5EF4-FFF2-40B4-BE49-F238E27FC236}">
                <a16:creationId xmlns:a16="http://schemas.microsoft.com/office/drawing/2014/main" id="{D3B3F87B-E6DE-4462-8D22-FCAEC11C2882}"/>
              </a:ext>
            </a:extLst>
          </p:cNvPr>
          <p:cNvPicPr>
            <a:picLocks noChangeAspect="1"/>
          </p:cNvPicPr>
          <p:nvPr/>
        </p:nvPicPr>
        <p:blipFill>
          <a:blip r:embed="rId2"/>
          <a:stretch>
            <a:fillRect/>
          </a:stretch>
        </p:blipFill>
        <p:spPr>
          <a:xfrm>
            <a:off x="746363" y="1537168"/>
            <a:ext cx="4359319" cy="4780509"/>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0BEA782A-66A2-48DC-B5EA-B832586BA87F}"/>
              </a:ext>
            </a:extLst>
          </p:cNvPr>
          <p:cNvSpPr txBox="1"/>
          <p:nvPr/>
        </p:nvSpPr>
        <p:spPr>
          <a:xfrm>
            <a:off x="1139736" y="6412151"/>
            <a:ext cx="3572571" cy="369332"/>
          </a:xfrm>
          <a:prstGeom prst="rect">
            <a:avLst/>
          </a:prstGeom>
          <a:noFill/>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hlinkClick r:id="rId3"/>
              </a:rPr>
              <a:t>github.com/dotnet/interactive</a:t>
            </a:r>
            <a:r>
              <a:rPr lang="en-US">
                <a:latin typeface="Open Sans" panose="020B0606030504020204" pitchFamily="34" charset="0"/>
                <a:ea typeface="Open Sans" panose="020B0606030504020204" pitchFamily="34" charset="0"/>
                <a:cs typeface="Open Sans" panose="020B0606030504020204" pitchFamily="34" charset="0"/>
              </a:rPr>
              <a:t> </a:t>
            </a:r>
          </a:p>
        </p:txBody>
      </p:sp>
      <p:pic>
        <p:nvPicPr>
          <p:cNvPr id="14" name="Picture 13" descr="Timeline&#10;&#10;Description automatically generated">
            <a:extLst>
              <a:ext uri="{FF2B5EF4-FFF2-40B4-BE49-F238E27FC236}">
                <a16:creationId xmlns:a16="http://schemas.microsoft.com/office/drawing/2014/main" id="{F8F67C2C-3E58-4E18-AAE9-C61E89839F6F}"/>
              </a:ext>
            </a:extLst>
          </p:cNvPr>
          <p:cNvPicPr>
            <a:picLocks noChangeAspect="1"/>
          </p:cNvPicPr>
          <p:nvPr/>
        </p:nvPicPr>
        <p:blipFill>
          <a:blip r:embed="rId4"/>
          <a:stretch>
            <a:fillRect/>
          </a:stretch>
        </p:blipFill>
        <p:spPr>
          <a:xfrm>
            <a:off x="5454732" y="2888677"/>
            <a:ext cx="6075853" cy="3429000"/>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7BEE413F-0FA4-4FA7-A00F-E5DC1E61DC2B}"/>
              </a:ext>
            </a:extLst>
          </p:cNvPr>
          <p:cNvSpPr txBox="1"/>
          <p:nvPr/>
        </p:nvSpPr>
        <p:spPr>
          <a:xfrm>
            <a:off x="6706372" y="6412807"/>
            <a:ext cx="3572571" cy="369332"/>
          </a:xfrm>
          <a:prstGeom prst="rect">
            <a:avLst/>
          </a:prstGeom>
          <a:noFill/>
        </p:spPr>
        <p:txBody>
          <a:bodyPr wrap="square">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hlinkClick r:id="rId5"/>
              </a:rPr>
              <a:t>dot.net/ml</a:t>
            </a:r>
            <a:r>
              <a:rPr lang="en-US">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2574403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What is F# good at?</a:t>
            </a:r>
          </a:p>
          <a:p>
            <a:pPr algn="ctr"/>
            <a:endParaRPr lang="en-GB"/>
          </a:p>
          <a:p>
            <a:pPr algn="ctr"/>
            <a:endParaRPr lang="en-GB"/>
          </a:p>
        </p:txBody>
      </p:sp>
    </p:spTree>
    <p:extLst>
      <p:ext uri="{BB962C8B-B14F-4D97-AF65-F5344CB8AC3E}">
        <p14:creationId xmlns:p14="http://schemas.microsoft.com/office/powerpoint/2010/main" val="110150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programming</a:t>
            </a:r>
          </a:p>
          <a:p>
            <a:pPr algn="ctr"/>
            <a:endParaRPr lang="en-GB"/>
          </a:p>
          <a:p>
            <a:pPr algn="ctr"/>
            <a:endParaRPr lang="en-GB"/>
          </a:p>
        </p:txBody>
      </p:sp>
    </p:spTree>
    <p:extLst>
      <p:ext uri="{BB962C8B-B14F-4D97-AF65-F5344CB8AC3E}">
        <p14:creationId xmlns:p14="http://schemas.microsoft.com/office/powerpoint/2010/main" val="674521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8500" y="2321004"/>
            <a:ext cx="5715000" cy="1107996"/>
          </a:xfrm>
        </p:spPr>
        <p:txBody>
          <a:bodyPr/>
          <a:lstStyle/>
          <a:p>
            <a:r>
              <a:rPr lang="en-GB" sz="8000" dirty="0">
                <a:latin typeface="Segoe UI Light" panose="020B0502040204020203" pitchFamily="34" charset="0"/>
              </a:rPr>
              <a:t>Hello</a:t>
            </a:r>
            <a:endParaRPr lang="en-GB" sz="11500" dirty="0">
              <a:latin typeface="Segoe UI Light" panose="020B0502040204020203" pitchFamily="34" charset="0"/>
            </a:endParaRPr>
          </a:p>
        </p:txBody>
      </p:sp>
      <p:pic>
        <p:nvPicPr>
          <p:cNvPr id="1026" name="Picture 2">
            <a:extLst>
              <a:ext uri="{FF2B5EF4-FFF2-40B4-BE49-F238E27FC236}">
                <a16:creationId xmlns:a16="http://schemas.microsoft.com/office/drawing/2014/main" id="{032FA6DB-B8BF-4251-B376-437A53A14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790600"/>
            <a:ext cx="975360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702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web</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319096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cloud</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205384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268086" y="2766218"/>
            <a:ext cx="12728171"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AI/ML/data-science</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2079616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succinct</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12582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154354" y="2766218"/>
            <a:ext cx="1250070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correct</a:t>
            </a:r>
            <a:r>
              <a:rPr lang="en-GB"/>
              <a:t> </a:t>
            </a:r>
            <a:r>
              <a:rPr lang="en-GB" b="1"/>
              <a:t>programming</a:t>
            </a:r>
            <a:endParaRPr lang="en-GB"/>
          </a:p>
          <a:p>
            <a:pPr algn="ctr"/>
            <a:endParaRPr lang="en-GB"/>
          </a:p>
        </p:txBody>
      </p:sp>
    </p:spTree>
    <p:extLst>
      <p:ext uri="{BB962C8B-B14F-4D97-AF65-F5344CB8AC3E}">
        <p14:creationId xmlns:p14="http://schemas.microsoft.com/office/powerpoint/2010/main" val="137530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154354" y="2766218"/>
            <a:ext cx="1250070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performant</a:t>
            </a:r>
            <a:r>
              <a:rPr lang="en-GB"/>
              <a:t> </a:t>
            </a:r>
            <a:r>
              <a:rPr lang="en-GB" b="1"/>
              <a:t>programming</a:t>
            </a:r>
            <a:endParaRPr lang="en-GB"/>
          </a:p>
          <a:p>
            <a:pPr algn="ctr"/>
            <a:endParaRPr lang="en-GB"/>
          </a:p>
        </p:txBody>
      </p:sp>
    </p:spTree>
    <p:extLst>
      <p:ext uri="{BB962C8B-B14F-4D97-AF65-F5344CB8AC3E}">
        <p14:creationId xmlns:p14="http://schemas.microsoft.com/office/powerpoint/2010/main" val="56821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programming</a:t>
            </a:r>
          </a:p>
          <a:p>
            <a:pPr algn="ctr"/>
            <a:endParaRPr lang="en-GB"/>
          </a:p>
          <a:p>
            <a:pPr algn="ctr"/>
            <a:endParaRPr lang="en-GB"/>
          </a:p>
        </p:txBody>
      </p:sp>
    </p:spTree>
    <p:extLst>
      <p:ext uri="{BB962C8B-B14F-4D97-AF65-F5344CB8AC3E}">
        <p14:creationId xmlns:p14="http://schemas.microsoft.com/office/powerpoint/2010/main" val="3213480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418399365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41384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63325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28439038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42214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28470777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936188"/>
          </a:xfrm>
        </p:spPr>
        <p:txBody>
          <a:bodyPr/>
          <a:lstStyle/>
          <a:p>
            <a:r>
              <a:rPr lang="en-GB" sz="4000" dirty="0">
                <a:latin typeface="Segoe UI Light" panose="020B0502040204020203" pitchFamily="34" charset="0"/>
              </a:rPr>
              <a:t>Relaxation Achieved, 200%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Today’s FP languages are </a:t>
            </a:r>
            <a:r>
              <a:rPr lang="en-GB" sz="3200" b="1" u="sng" dirty="0">
                <a:latin typeface="Segoe UI Light" panose="020B0502040204020203" pitchFamily="34" charset="0"/>
              </a:rPr>
              <a:t>interoperable</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Today’s FP languages are </a:t>
            </a:r>
            <a:r>
              <a:rPr lang="en-GB" sz="3200" b="1" u="sng" dirty="0">
                <a:gradFill flip="none" rotWithShape="1">
                  <a:gsLst>
                    <a:gs pos="0">
                      <a:prstClr val="black"/>
                    </a:gs>
                    <a:gs pos="86000">
                      <a:prstClr val="black"/>
                    </a:gs>
                  </a:gsLst>
                  <a:lin ang="5400000" scaled="0"/>
                  <a:tileRect/>
                </a:gradFill>
                <a:latin typeface="Segoe UI Light" panose="020B0502040204020203" pitchFamily="34" charset="0"/>
              </a:rPr>
              <a:t>practical</a:t>
            </a:r>
            <a:br>
              <a:rPr lang="en-GB" sz="1100" dirty="0">
                <a:latin typeface="Segoe UI Light" panose="020B0502040204020203" pitchFamily="34" charset="0"/>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64943927"/>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27219"/>
          </a:xfrm>
        </p:spPr>
        <p:txBody>
          <a:bodyPr/>
          <a:lstStyle/>
          <a:p>
            <a:pPr algn="l">
              <a:lnSpc>
                <a:spcPct val="120000"/>
              </a:lnSpc>
            </a:pPr>
            <a:r>
              <a:rPr lang="en-GB" sz="4800" dirty="0">
                <a:latin typeface="Segoe UI Light" panose="020B0502040204020203" pitchFamily="34" charset="0"/>
              </a:rPr>
              <a:t>F# 5.0! (2021)</a:t>
            </a:r>
            <a:br>
              <a:rPr lang="en-GB" sz="4800" dirty="0">
                <a:latin typeface="Segoe UI Light" panose="020B0502040204020203" pitchFamily="34" charset="0"/>
              </a:rPr>
            </a:br>
            <a:br>
              <a:rPr lang="en-GB" sz="2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#r nuget packages in scripts “#r "nuget: </a:t>
            </a:r>
            <a:r>
              <a:rPr lang="en-GB" sz="2800" dirty="0" err="1">
                <a:latin typeface="Segoe UI Light" panose="020B0502040204020203" pitchFamily="34" charset="0"/>
              </a:rPr>
              <a:t>Newtonsoft.Json</a:t>
            </a:r>
            <a:r>
              <a:rPr lang="en-GB" sz="2800" dirty="0">
                <a:latin typeface="Segoe UI Light" panose="020B0502040204020203" pitchFamily="34" charset="0"/>
              </a:rPr>
              <a:t>"</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Jupyter and .NET Interactive notebooks!</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string interpolation</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nameof</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applicatives</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 syntax in computation expressions</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.NET interop</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Map/Set performance + more</a:t>
            </a:r>
            <a:endParaRPr lang="en-GB" sz="44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2199955" y="6259567"/>
            <a:ext cx="8700655" cy="369332"/>
          </a:xfrm>
          <a:prstGeom prst="rect">
            <a:avLst/>
          </a:prstGeom>
        </p:spPr>
        <p:txBody>
          <a:bodyPr wrap="square">
            <a:spAutoFit/>
          </a:bodyPr>
          <a:lstStyle/>
          <a:p>
            <a:r>
              <a:rPr lang="en-GB" dirty="0">
                <a:hlinkClick r:id="rId2"/>
              </a:rPr>
              <a:t>https://github.com/fsharp/fslang-design/tree/master/FSharp-5.0</a:t>
            </a:r>
            <a:r>
              <a:rPr lang="en-GB" dirty="0"/>
              <a:t>  </a:t>
            </a:r>
          </a:p>
        </p:txBody>
      </p:sp>
    </p:spTree>
    <p:extLst>
      <p:ext uri="{BB962C8B-B14F-4D97-AF65-F5344CB8AC3E}">
        <p14:creationId xmlns:p14="http://schemas.microsoft.com/office/powerpoint/2010/main" val="243322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578241"/>
          </a:xfrm>
        </p:spPr>
        <p:txBody>
          <a:bodyPr/>
          <a:lstStyle/>
          <a:p>
            <a:pPr algn="l">
              <a:lnSpc>
                <a:spcPct val="120000"/>
              </a:lnSpc>
            </a:pPr>
            <a:r>
              <a:rPr lang="en-GB" sz="4800" dirty="0">
                <a:latin typeface="Segoe UI Light" panose="020B0502040204020203" pitchFamily="34" charset="0"/>
              </a:rPr>
              <a:t>F# 6.0! (2021)</a:t>
            </a:r>
            <a:br>
              <a:rPr lang="en-GB" sz="4800" dirty="0">
                <a:latin typeface="Segoe UI Light" panose="020B0502040204020203" pitchFamily="34" charset="0"/>
              </a:rPr>
            </a:br>
            <a:br>
              <a:rPr lang="en-GB" sz="2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task { .. }</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expr[</a:t>
            </a:r>
            <a:r>
              <a:rPr lang="en-GB" sz="2800" dirty="0" err="1">
                <a:latin typeface="Segoe UI Light" panose="020B0502040204020203" pitchFamily="34" charset="0"/>
              </a:rPr>
              <a:t>idx</a:t>
            </a:r>
            <a:r>
              <a:rPr lang="en-GB" sz="2800" dirty="0">
                <a:latin typeface="Segoe UI Light" panose="020B0502040204020203" pitchFamily="34" charset="0"/>
              </a:rPr>
              <a:t>]</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many language simplifications</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performance improvements</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much more!</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endParaRPr lang="en-GB" sz="44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2199955" y="6259567"/>
            <a:ext cx="8700655" cy="369332"/>
          </a:xfrm>
          <a:prstGeom prst="rect">
            <a:avLst/>
          </a:prstGeom>
        </p:spPr>
        <p:txBody>
          <a:bodyPr wrap="square">
            <a:spAutoFit/>
          </a:bodyPr>
          <a:lstStyle/>
          <a:p>
            <a:r>
              <a:rPr lang="en-GB" dirty="0">
                <a:hlinkClick r:id="rId2"/>
              </a:rPr>
              <a:t>https://devblogs.microsoft.com/dotnet/whats-new-in-fsharp-6/</a:t>
            </a:r>
            <a:r>
              <a:rPr lang="en-GB" dirty="0"/>
              <a:t> </a:t>
            </a:r>
          </a:p>
        </p:txBody>
      </p:sp>
    </p:spTree>
    <p:extLst>
      <p:ext uri="{BB962C8B-B14F-4D97-AF65-F5344CB8AC3E}">
        <p14:creationId xmlns:p14="http://schemas.microsoft.com/office/powerpoint/2010/main" val="204431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323987"/>
          </a:xfrm>
        </p:spPr>
        <p:txBody>
          <a:bodyPr/>
          <a:lstStyle/>
          <a:p>
            <a:r>
              <a:rPr lang="en-GB" sz="4000" dirty="0">
                <a:latin typeface="Segoe UI Light" panose="020B0502040204020203" pitchFamily="34" charset="0"/>
              </a:rPr>
              <a:t>A starting position….</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Great disputes should be struggled with</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They are chances to make a simpler, better, more relaxed world</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Enterprise Quality + Openness + </a:t>
            </a:r>
            <a:br>
              <a:rPr lang="en-GB" sz="4000" dirty="0">
                <a:latin typeface="Segoe UI Light" panose="020B0502040204020203" pitchFamily="34" charset="0"/>
              </a:rPr>
            </a:br>
            <a:r>
              <a:rPr lang="en-GB" sz="4000" dirty="0">
                <a:latin typeface="Segoe UI Light" panose="020B0502040204020203" pitchFamily="34" charset="0"/>
              </a:rPr>
              <a:t>Community + Tooling + </a:t>
            </a:r>
            <a:br>
              <a:rPr lang="en-GB" sz="4000" dirty="0">
                <a:latin typeface="Segoe UI Light" panose="020B0502040204020203" pitchFamily="34" charset="0"/>
              </a:rPr>
            </a:br>
            <a:r>
              <a:rPr lang="en-GB" sz="4000" dirty="0">
                <a:latin typeface="Segoe UI Light" panose="020B0502040204020203" pitchFamily="34" charset="0"/>
              </a:rPr>
              <a:t>Ecosystem + Evolution Path</a:t>
            </a:r>
            <a:br>
              <a:rPr lang="en-GB" sz="4000" dirty="0">
                <a:latin typeface="Segoe UI Light" panose="020B0502040204020203" pitchFamily="34" charset="0"/>
              </a:rPr>
            </a:br>
            <a:r>
              <a:rPr lang="en-GB" sz="4000" dirty="0">
                <a:latin typeface="Segoe UI Light" panose="020B0502040204020203" pitchFamily="34" charset="0"/>
              </a:rPr>
              <a:t>= </a:t>
            </a:r>
            <a:br>
              <a:rPr lang="en-GB" sz="4000" dirty="0">
                <a:latin typeface="Segoe UI Light" panose="020B0502040204020203" pitchFamily="34" charset="0"/>
              </a:rPr>
            </a:br>
            <a:r>
              <a:rPr lang="en-GB" sz="4000" dirty="0">
                <a:latin typeface="Segoe UI Light" panose="020B0502040204020203" pitchFamily="34" charset="0"/>
              </a:rPr>
              <a:t>Goodness</a:t>
            </a:r>
            <a:br>
              <a:rPr lang="en-GB" sz="4000" b="1" dirty="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003" y="280349"/>
            <a:ext cx="11176000" cy="1551194"/>
          </a:xfrm>
        </p:spPr>
        <p:txBody>
          <a:bodyPr>
            <a:normAutofit/>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Remember the eternal sweet spot of programming!</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Functions + Data (+ Some Types)</a:t>
            </a:r>
            <a:endParaRPr lang="en-GB" sz="4000" dirty="0">
              <a:latin typeface="Segoe UI Light" panose="020B0502040204020203" pitchFamily="34" charset="0"/>
              <a:cs typeface="Segoe UI Light" panose="020B0502040204020203" pitchFamily="34" charset="0"/>
            </a:endParaRPr>
          </a:p>
        </p:txBody>
      </p:sp>
      <p:pic>
        <p:nvPicPr>
          <p:cNvPr id="3" name="Picture 2" descr="Diagram&#10;&#10;Description automatically generated">
            <a:extLst>
              <a:ext uri="{FF2B5EF4-FFF2-40B4-BE49-F238E27FC236}">
                <a16:creationId xmlns:a16="http://schemas.microsoft.com/office/drawing/2014/main" id="{01B96158-5B74-445F-9BE0-B1073CFA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 y="1831543"/>
            <a:ext cx="12192000" cy="4754207"/>
          </a:xfrm>
          <a:prstGeom prst="rect">
            <a:avLst/>
          </a:prstGeom>
        </p:spPr>
      </p:pic>
    </p:spTree>
    <p:extLst>
      <p:ext uri="{BB962C8B-B14F-4D97-AF65-F5344CB8AC3E}">
        <p14:creationId xmlns:p14="http://schemas.microsoft.com/office/powerpoint/2010/main" val="171667854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8903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a:xfrm>
            <a:off x="519248" y="228601"/>
            <a:ext cx="11151917" cy="1246495"/>
          </a:xfrm>
        </p:spPr>
        <p:txBody>
          <a:bodyPr/>
          <a:lstStyle/>
          <a:p>
            <a:r>
              <a:rPr lang="en-US" dirty="0">
                <a:latin typeface="Segoe UI Light" panose="020B0502040204020203" pitchFamily="34" charset="0"/>
              </a:rPr>
              <a:t>F# : Objects + Functional = </a:t>
            </a:r>
            <a:r>
              <a:rPr lang="en-GB" dirty="0"/>
              <a:t>️</a:t>
            </a:r>
            <a:br>
              <a:rPr lang="en-GB" b="1" dirty="0"/>
            </a:br>
            <a:endParaRPr lang="en-US" dirty="0">
              <a:latin typeface="Segoe UI Light" panose="020B0502040204020203" pitchFamily="34" charset="0"/>
            </a:endParaRP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pic>
        <p:nvPicPr>
          <p:cNvPr id="4098" name="Picture 2" descr="Red Heart on Google Android 11.0 December 2020 Feature Drop">
            <a:extLst>
              <a:ext uri="{FF2B5EF4-FFF2-40B4-BE49-F238E27FC236}">
                <a16:creationId xmlns:a16="http://schemas.microsoft.com/office/drawing/2014/main" id="{B24584BA-558F-4A96-ABAF-82FA238CD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088" y="62844"/>
            <a:ext cx="965753" cy="96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70369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633902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330" y="582144"/>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0784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545586"/>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a:t>
            </a:r>
            <a:r>
              <a:rPr lang="en-GB" sz="3600" b="1" u="sng"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objects </a:t>
            </a:r>
            <a:r>
              <a:rPr lang="en-GB" sz="3200" b="0" i="0" dirty="0">
                <a:solidFill>
                  <a:srgbClr val="000000"/>
                </a:solidFill>
                <a:effectLst/>
                <a:latin typeface="apple color emoji"/>
              </a:rPr>
              <a:t>✔️</a:t>
            </a:r>
            <a:r>
              <a:rPr lang="en-GB" sz="1200" b="1" i="0" dirty="0">
                <a:solidFill>
                  <a:srgbClr val="000000"/>
                </a:solidFill>
                <a:effectLst/>
                <a:latin typeface="helvetica neue"/>
              </a:rPr>
              <a:t>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avoid </a:t>
            </a:r>
            <a:r>
              <a:rPr lang="en-GB" sz="3600" b="1" u="sng"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object-orientation </a:t>
            </a:r>
            <a:r>
              <a:rPr lang="en-GB" sz="3200" b="0" i="0" dirty="0">
                <a:solidFill>
                  <a:srgbClr val="202124"/>
                </a:solidFill>
                <a:effectLst/>
                <a:latin typeface="arial" panose="020B0604020202020204" pitchFamily="34" charset="0"/>
              </a:rPr>
              <a:t>❌</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1517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Not a new idea…</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397462FA-64DC-4D68-8473-D858AE2B30CD}"/>
              </a:ext>
            </a:extLst>
          </p:cNvPr>
          <p:cNvSpPr txBox="1">
            <a:spLocks/>
          </p:cNvSpPr>
          <p:nvPr/>
        </p:nvSpPr>
        <p:spPr>
          <a:xfrm>
            <a:off x="8921579" y="5365376"/>
            <a:ext cx="5319486" cy="553998"/>
          </a:xfrm>
          <a:prstGeom prst="rect">
            <a:avLst/>
          </a:prstGeom>
        </p:spPr>
        <p:txBody>
          <a:bodyPr vert="horz" wrap="square" lIns="0" tIns="0" rIns="0" bIns="0" rtlCol="0" anchor="t">
            <a:spAutoFit/>
          </a:bodyPr>
          <a:lstStyle>
            <a:lvl1pPr algn="l"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4000" dirty="0">
                <a:latin typeface="Segoe UI Light" panose="020B0502040204020203" pitchFamily="34" charset="0"/>
              </a:rPr>
              <a:t>The Hegel</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some limitations remain…  and there is one area in particular that’s 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15449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80825813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dirty="0">
                  <a:latin typeface="Segoe UI Light" panose="020B0502040204020203" pitchFamily="34" charset="0"/>
                  <a:cs typeface="Segoe UI Light" panose="020B0502040204020203" pitchFamily="34" charset="0"/>
                </a:rPr>
                <a:t>As</a:t>
              </a:r>
              <a:r>
                <a:rPr lang="en-GB" sz="5400" b="0" kern="1200" baseline="0" dirty="0">
                  <a:latin typeface="Segoe UI Light" panose="020B0502040204020203" pitchFamily="34" charset="0"/>
                  <a:cs typeface="Segoe UI Light" panose="020B0502040204020203" pitchFamily="34" charset="0"/>
                </a:rPr>
                <a:t>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Simplicity</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08000" y="2765672"/>
            <a:ext cx="11176000" cy="553998"/>
          </a:xfrm>
        </p:spPr>
        <p:txBody>
          <a:bodyPr/>
          <a:lstStyle/>
          <a:p>
            <a:pPr algn="ctr"/>
            <a:r>
              <a:rPr lang="en-GB" sz="4000" dirty="0">
                <a:latin typeface="Segoe UI Light" panose="020B0502040204020203" pitchFamily="34" charset="0"/>
              </a:rPr>
              <a:t>In Conclusion</a:t>
            </a:r>
            <a:endParaRPr lang="en-GB" dirty="0">
              <a:latin typeface="Segoe UI Light" panose="020B0502040204020203" pitchFamily="34" charset="0"/>
            </a:endParaRPr>
          </a:p>
        </p:txBody>
      </p:sp>
    </p:spTree>
    <p:extLst>
      <p:ext uri="{BB962C8B-B14F-4D97-AF65-F5344CB8AC3E}">
        <p14:creationId xmlns:p14="http://schemas.microsoft.com/office/powerpoint/2010/main" val="30860078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9490"/>
            <a:ext cx="11176000" cy="1661993"/>
          </a:xfrm>
        </p:spPr>
        <p:txBody>
          <a:bodyPr/>
          <a:lstStyle/>
          <a:p>
            <a:pPr algn="ctr"/>
            <a:r>
              <a:rPr lang="en-GB" sz="4000" b="1" dirty="0">
                <a:latin typeface="Segoe UI Light" panose="020B0502040204020203" pitchFamily="34" charset="0"/>
                <a:cs typeface="Segoe UI Light" panose="020B0502040204020203" pitchFamily="34" charset="0"/>
              </a:rPr>
              <a:t>F# is a magical language</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It makes programming simple, logical and enjoyable</a:t>
            </a: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4873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Remember the Hegel!</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742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365358"/>
            <a:ext cx="11176000" cy="4127284"/>
          </a:xfrm>
        </p:spPr>
        <p:txBody>
          <a:bodyPr/>
          <a:lstStyle/>
          <a:p>
            <a:pPr algn="ctr"/>
            <a:r>
              <a:rPr lang="en-GB" sz="4000" b="1" dirty="0">
                <a:latin typeface="Segoe UI Light" panose="020B0502040204020203" pitchFamily="34" charset="0"/>
                <a:cs typeface="Segoe UI Light" panose="020B0502040204020203" pitchFamily="34" charset="0"/>
              </a:rPr>
              <a:t>Resources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hlinkClick r:id="rId2"/>
              </a:rPr>
              <a:t>fsharp.org</a:t>
            </a:r>
            <a:r>
              <a:rPr lang="en-GB" sz="4000" b="1" dirty="0">
                <a:latin typeface="Segoe UI Light" panose="020B0502040204020203" pitchFamily="34" charset="0"/>
                <a:cs typeface="Segoe UI Light" panose="020B0502040204020203" pitchFamily="34" charset="0"/>
              </a:rPr>
              <a:t> </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hlinkClick r:id="rId3"/>
              </a:rPr>
              <a:t>dotnet.microsoft.com/learn/fsharp</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hlinkClick r:id="rId4"/>
              </a:rPr>
              <a:t>Don Teaches Guido F#</a:t>
            </a:r>
            <a:br>
              <a:rPr lang="en-GB" sz="4000" b="1"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7084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5154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a:latin typeface="Segoe UI Light" panose="020B0502040204020203" pitchFamily="34" charset="0"/>
                <a:cs typeface="Segoe UI Light" panose="020B0502040204020203" pitchFamily="34" charset="0"/>
              </a:rPr>
              <a:t>Enter F# Type Providers….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hlinkClick r:id="rId2"/>
              </a:rPr>
              <a:t>https://fsprojects.github.io/FSharp.Data/images/json.gif</a:t>
            </a:r>
            <a:r>
              <a:rPr lang="en-GB" sz="3600" dirty="0">
                <a:latin typeface="Segoe UI Light" panose="020B0502040204020203" pitchFamily="34" charset="0"/>
              </a:rPr>
              <a:t> </a:t>
            </a:r>
            <a:br>
              <a:rPr lang="en-GB" sz="3600" dirty="0">
                <a:latin typeface="Segoe UI Light" panose="020B0502040204020203" pitchFamily="34" charset="0"/>
              </a:rPr>
            </a:br>
            <a:br>
              <a:rPr lang="en-GB" sz="3600" dirty="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400" dirty="0">
                <a:solidFill>
                  <a:srgbClr val="59D01E"/>
                </a:solidFill>
                <a:latin typeface="Segoe UI Light" panose="020B0502040204020203" pitchFamily="34" charset="0"/>
              </a:rPr>
              <a:t> ✔</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9490"/>
            <a:ext cx="11176000" cy="3573286"/>
          </a:xfrm>
        </p:spPr>
        <p:txBody>
          <a:bodyPr/>
          <a:lstStyle/>
          <a:p>
            <a:pPr algn="ctr"/>
            <a:r>
              <a:rPr lang="en-GB" sz="4000" b="1" dirty="0">
                <a:latin typeface="Segoe UI Light" panose="020B0502040204020203" pitchFamily="34" charset="0"/>
                <a:cs typeface="Segoe UI Light" panose="020B0502040204020203" pitchFamily="34" charset="0"/>
              </a:rPr>
              <a:t>Help achieve relaxation today</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Where there is conflict, find a </a:t>
            </a:r>
            <a:r>
              <a:rPr lang="en-GB" sz="4000" b="1" u="sng" dirty="0">
                <a:latin typeface="Segoe UI Light" panose="020B0502040204020203" pitchFamily="34" charset="0"/>
                <a:cs typeface="Segoe UI Light" panose="020B0502040204020203" pitchFamily="34" charset="0"/>
              </a:rPr>
              <a:t>positive</a:t>
            </a:r>
            <a:r>
              <a:rPr lang="en-GB" sz="4000" b="1" dirty="0">
                <a:latin typeface="Segoe UI Light" panose="020B0502040204020203" pitchFamily="34" charset="0"/>
                <a:cs typeface="Segoe UI Light" panose="020B0502040204020203" pitchFamily="34" charset="0"/>
              </a:rPr>
              <a:t>, </a:t>
            </a:r>
            <a:r>
              <a:rPr lang="en-GB" sz="4000" b="1" u="sng" dirty="0">
                <a:latin typeface="Segoe UI Light" panose="020B0502040204020203" pitchFamily="34" charset="0"/>
                <a:cs typeface="Segoe UI Light" panose="020B0502040204020203" pitchFamily="34" charset="0"/>
              </a:rPr>
              <a:t>creative</a:t>
            </a:r>
            <a:r>
              <a:rPr lang="en-GB" sz="4000" b="1" dirty="0">
                <a:latin typeface="Segoe UI Light" panose="020B0502040204020203" pitchFamily="34" charset="0"/>
                <a:cs typeface="Segoe UI Light" panose="020B0502040204020203" pitchFamily="34" charset="0"/>
              </a:rPr>
              <a:t> path forward</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Freedom and relaxation are possible!</a:t>
            </a:r>
            <a:br>
              <a:rPr lang="en-GB" sz="4000" b="1"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049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Compiler Service</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Segoe UI Light" panose="020B0502040204020203" pitchFamily="34" charset="0"/>
                <a:hlinkClick r:id="rId2"/>
              </a:rPr>
              <a:t>fsharp.github.io/</a:t>
            </a:r>
            <a:r>
              <a:rPr lang="en-GB" sz="3200" dirty="0" err="1">
                <a:latin typeface="Segoe UI Light" panose="020B0502040204020203" pitchFamily="34" charset="0"/>
                <a:hlinkClick r:id="rId2"/>
              </a:rPr>
              <a:t>FSharp.Compiler.Service</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Whitespace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Tabs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1" name="TextBox 10">
            <a:extLst>
              <a:ext uri="{FF2B5EF4-FFF2-40B4-BE49-F238E27FC236}">
                <a16:creationId xmlns:a16="http://schemas.microsoft.com/office/drawing/2014/main" id="{189FB833-83E8-442F-B287-DAD745404DE5}"/>
              </a:ext>
            </a:extLst>
          </p:cNvPr>
          <p:cNvSpPr txBox="1"/>
          <p:nvPr/>
        </p:nvSpPr>
        <p:spPr>
          <a:xfrm>
            <a:off x="3422220" y="1318632"/>
            <a:ext cx="7309442" cy="4508927"/>
          </a:xfrm>
          <a:prstGeom prst="rect">
            <a:avLst/>
          </a:prstGeom>
          <a:noFill/>
        </p:spPr>
        <p:txBody>
          <a:bodyPr wrap="square">
            <a:spAutoFit/>
          </a:bodyPr>
          <a:lstStyle/>
          <a:p>
            <a:r>
              <a:rPr lang="en-GB" sz="28700" b="0" i="0" dirty="0">
                <a:solidFill>
                  <a:srgbClr val="202124"/>
                </a:solidFill>
                <a:effectLst/>
                <a:latin typeface="arial" panose="020B0604020202020204" pitchFamily="34" charset="0"/>
              </a:rPr>
              <a:t>❌</a:t>
            </a:r>
            <a:endParaRPr lang="en-GB" sz="28700" dirty="0"/>
          </a:p>
        </p:txBody>
      </p:sp>
    </p:spTree>
    <p:extLst>
      <p:ext uri="{BB962C8B-B14F-4D97-AF65-F5344CB8AC3E}">
        <p14:creationId xmlns:p14="http://schemas.microsoft.com/office/powerpoint/2010/main" val="1005584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7810621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a:latin typeface="Segoe UI Light" panose="020B0502040204020203" pitchFamily="34" charset="0"/>
                <a:ea typeface="Segoe UI Emoji" panose="020B0502040204020203" pitchFamily="34" charset="0"/>
                <a:cs typeface="Segoe UI Light" panose="020B0502040204020203" pitchFamily="34" charset="0"/>
              </a:rPr>
              <a:t>Way back in time….. 2003</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excellent but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isolated</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non-interoperable</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using their own VMs</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Interop standards like COM, CORBA, XML were a mess 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33515</TotalTime>
  <Words>1618</Words>
  <Application>Microsoft Office PowerPoint</Application>
  <PresentationFormat>Widescreen</PresentationFormat>
  <Paragraphs>207</Paragraphs>
  <Slides>68</Slides>
  <Notes>13</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68</vt:i4>
      </vt:variant>
    </vt:vector>
  </HeadingPairs>
  <TitlesOfParts>
    <vt:vector size="89" baseType="lpstr">
      <vt:lpstr>apple color emoji</vt:lpstr>
      <vt:lpstr>Arial</vt:lpstr>
      <vt:lpstr>Arial</vt:lpstr>
      <vt:lpstr>Calibri</vt:lpstr>
      <vt:lpstr>Candara</vt:lpstr>
      <vt:lpstr>Consolas</vt:lpstr>
      <vt:lpstr>helvetica neue</vt:lpstr>
      <vt:lpstr>Lucida Console</vt:lpstr>
      <vt:lpstr>Open Sans</vt:lpstr>
      <vt:lpstr>Segoe Light</vt:lpstr>
      <vt:lpstr>Segoe UI</vt:lpstr>
      <vt:lpstr>Segoe UI Light</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PowerPoint Presentation</vt:lpstr>
      <vt:lpstr>Hello</vt:lpstr>
      <vt:lpstr>A Gentle Stroll Through the Land of Language Design and Delivery</vt:lpstr>
      <vt:lpstr>A starting position….  Great disputes should be struggled with  They are chances to make a simpler, better, more relaxed world</vt:lpstr>
      <vt:lpstr>Not a new idea…</vt:lpstr>
      <vt:lpstr>PowerPoint Presentation</vt:lpstr>
      <vt:lpstr>PowerPoint Presentation</vt:lpstr>
      <vt:lpstr>PowerPoint Presentation</vt:lpstr>
      <vt:lpstr>Way back in time….. 2003  Functional languages were excellent but isolated, non-interoperable, using their own VMs. Interop standards like COM, CORBA, XML were a mess for language-integration.  </vt:lpstr>
      <vt:lpstr>The F# Approach (also Scala, Swift, …)  Embrace industry-standard runtime layers, and influence them.   Design for end-to-end interop.   Compromise where needed.  </vt:lpstr>
      <vt:lpstr>For more!  The Early History of F# - HOPL IV (2021)  fsharp.org/history </vt:lpstr>
      <vt:lpstr>Roll forward to today!</vt:lpstr>
      <vt:lpstr>F# get started</vt:lpstr>
      <vt:lpstr>F# for the web backend</vt:lpstr>
      <vt:lpstr>F# for the web frontend (JavaScript)</vt:lpstr>
      <vt:lpstr>F# for the full stack with SAFE</vt:lpstr>
      <vt:lpstr>F# for data science &amp;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Relaxation Achieved, 200% ✔  ✔ Today’s FP languages are interoperable  ✔ Today’s FP languages are practical </vt:lpstr>
      <vt:lpstr>PowerPoint Presentation</vt:lpstr>
      <vt:lpstr>PowerPoint Presentation</vt:lpstr>
      <vt:lpstr>TL;DR – Where we are now</vt:lpstr>
      <vt:lpstr>The F# Language Design Process  github.com/fsharp/fslang-design github.com/fsharp/fslang-suggestions   </vt:lpstr>
      <vt:lpstr>F# 5.0! (2021)  ✔ #r nuget packages in scripts “#r "nuget: Newtonsoft.Json" ✔ Jupyter and .NET Interactive notebooks! ✔ string interpolation ✔ nameof ✔ applicatives syntax in computation expressions ✔ improved .NET interop ✔ improved Map/Set performance + more</vt:lpstr>
      <vt:lpstr>F# 6.0! (2021)  ✔ task { .. } ✔ expr[idx] ✔ many language simplifications ✔ performance improvements ✔ much more! </vt:lpstr>
      <vt:lpstr>Relaxation Achieved ✔  Enterprise Quality + Openness +  Community + Tooling +  Ecosystem + Evolution Path =  Goodness </vt:lpstr>
      <vt:lpstr>PowerPoint Presentation</vt:lpstr>
      <vt:lpstr>PowerPoint Presentation</vt:lpstr>
      <vt:lpstr>Remember the eternal sweet spot of programming!  Functions + Data (+ Some Types)</vt:lpstr>
      <vt:lpstr>Then (2003)  In the 1990s functional languages were historically anti-OO  “Modern Compiler Implementation with Standard ML” - Chapter 14, Object Oriented Programming   object – to express a dislike or distaste for something   </vt:lpstr>
      <vt:lpstr>F# : Objects + Functional = ️ </vt:lpstr>
      <vt:lpstr>Objects</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embrace objects ✔️   avoid object-orientation ❌  </vt:lpstr>
      <vt:lpstr>Positive Synthesis Achieved ✔  some limitations remain…  and there is one area in particular that’s worth discussing….</vt:lpstr>
      <vt:lpstr>PowerPoint Presentation</vt:lpstr>
      <vt:lpstr>PowerPoint Presentation</vt:lpstr>
      <vt:lpstr>PowerPoint Presentation</vt:lpstr>
      <vt:lpstr>PowerPoint Presentation</vt:lpstr>
      <vt:lpstr>In Conclusion</vt:lpstr>
      <vt:lpstr>F# is a magical language  It makes programming simple, logical and enjoyable</vt:lpstr>
      <vt:lpstr>Remember the Hegel!</vt:lpstr>
      <vt:lpstr>Resources  fsharp.org   dotnet.microsoft.com/learn/fsharp  Don Teaches Guido F# </vt:lpstr>
      <vt:lpstr>Thank you!!   Questions?</vt:lpstr>
      <vt:lpstr>PowerPoint Presentation</vt:lpstr>
      <vt:lpstr>We are living through an information revolution</vt:lpstr>
      <vt:lpstr>We need to bring information into the language…  At internet-scale, strongly tooled, strongly typed</vt:lpstr>
      <vt:lpstr>Paradigm Locator</vt:lpstr>
      <vt:lpstr>Enter F# Type Providers….  “Just like a library”  “A design-time component that computes a space of types and methods on-demand…”  “An adaptor between data/services and the .NET type system…”  “On-demand, scalable compile-time provision of type/module definitions…”  </vt:lpstr>
      <vt:lpstr>https://fsprojects.github.io/FSharp.Data/images/json.gif   </vt:lpstr>
      <vt:lpstr>Relaxation Achieved ✔ ✔  F# Type Providers have been a hugely successful feature – their range of useful application is enormous.  They bring data and typed programming into synthesis like no other feature around</vt:lpstr>
      <vt:lpstr>Help achieve relaxation today  Where there is conflict, find a positive, creative path forward  Freedom and relaxation are possible! </vt:lpstr>
      <vt:lpstr>The F# Compiler Service  fsharp.github.io/FSharp.Compiler.Service </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580</cp:revision>
  <cp:lastPrinted>2010-05-11T05:02:34Z</cp:lastPrinted>
  <dcterms:created xsi:type="dcterms:W3CDTF">2010-11-09T11:20:14Z</dcterms:created>
  <dcterms:modified xsi:type="dcterms:W3CDTF">2021-11-10T12:23:27Z</dcterms:modified>
  <cp:category>TechEd Europe 2010</cp:category>
</cp:coreProperties>
</file>